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3" r:id="rId9"/>
    <p:sldId id="275" r:id="rId10"/>
    <p:sldId id="276" r:id="rId11"/>
    <p:sldId id="273" r:id="rId12"/>
    <p:sldId id="264" r:id="rId13"/>
    <p:sldId id="265" r:id="rId14"/>
    <p:sldId id="272" r:id="rId15"/>
    <p:sldId id="266" r:id="rId16"/>
    <p:sldId id="267" r:id="rId17"/>
    <p:sldId id="268" r:id="rId18"/>
    <p:sldId id="269" r:id="rId19"/>
    <p:sldId id="270" r:id="rId20"/>
  </p:sldIdLst>
  <p:sldSz cx="6858000" cy="9906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제목 없는 구역" id="{3089EAF6-92B1-49DF-9D28-1D2A944A3EE3}">
          <p14:sldIdLst>
            <p14:sldId id="256"/>
            <p14:sldId id="257"/>
            <p14:sldId id="258"/>
            <p14:sldId id="259"/>
            <p14:sldId id="271"/>
            <p14:sldId id="260"/>
            <p14:sldId id="261"/>
            <p14:sldId id="263"/>
            <p14:sldId id="275"/>
            <p14:sldId id="276"/>
            <p14:sldId id="273"/>
            <p14:sldId id="264"/>
            <p14:sldId id="265"/>
            <p14:sldId id="272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088" y="6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5613-6DA7-4AAB-B688-30DA6DAFFDED}" type="datetimeFigureOut">
              <a:rPr lang="ko-KR" altLang="en-US" smtClean="0"/>
              <a:pPr/>
              <a:t>2022-03-12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1475-DB9B-44B7-96E5-2FF08D0AA2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929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5613-6DA7-4AAB-B688-30DA6DAFFDED}" type="datetimeFigureOut">
              <a:rPr lang="ko-KR" altLang="en-US" smtClean="0"/>
              <a:pPr/>
              <a:t>2022-03-12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1475-DB9B-44B7-96E5-2FF08D0AA2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4492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5613-6DA7-4AAB-B688-30DA6DAFFDED}" type="datetimeFigureOut">
              <a:rPr lang="ko-KR" altLang="en-US" smtClean="0"/>
              <a:pPr/>
              <a:t>2022-03-12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1475-DB9B-44B7-96E5-2FF08D0AA2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70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5613-6DA7-4AAB-B688-30DA6DAFFDED}" type="datetimeFigureOut">
              <a:rPr lang="ko-KR" altLang="en-US" smtClean="0"/>
              <a:pPr/>
              <a:t>2022-03-12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1475-DB9B-44B7-96E5-2FF08D0AA2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67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5613-6DA7-4AAB-B688-30DA6DAFFDED}" type="datetimeFigureOut">
              <a:rPr lang="ko-KR" altLang="en-US" smtClean="0"/>
              <a:pPr/>
              <a:t>2022-03-12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1475-DB9B-44B7-96E5-2FF08D0AA2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463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5613-6DA7-4AAB-B688-30DA6DAFFDED}" type="datetimeFigureOut">
              <a:rPr lang="ko-KR" altLang="en-US" smtClean="0"/>
              <a:pPr/>
              <a:t>2022-03-12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1475-DB9B-44B7-96E5-2FF08D0AA2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471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5613-6DA7-4AAB-B688-30DA6DAFFDED}" type="datetimeFigureOut">
              <a:rPr lang="ko-KR" altLang="en-US" smtClean="0"/>
              <a:pPr/>
              <a:t>2022-03-12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1475-DB9B-44B7-96E5-2FF08D0AA2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53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5613-6DA7-4AAB-B688-30DA6DAFFDED}" type="datetimeFigureOut">
              <a:rPr lang="ko-KR" altLang="en-US" smtClean="0"/>
              <a:pPr/>
              <a:t>2022-03-12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1475-DB9B-44B7-96E5-2FF08D0AA2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621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5613-6DA7-4AAB-B688-30DA6DAFFDED}" type="datetimeFigureOut">
              <a:rPr lang="ko-KR" altLang="en-US" smtClean="0"/>
              <a:pPr/>
              <a:t>2022-03-12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1475-DB9B-44B7-96E5-2FF08D0AA2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681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5613-6DA7-4AAB-B688-30DA6DAFFDED}" type="datetimeFigureOut">
              <a:rPr lang="ko-KR" altLang="en-US" smtClean="0"/>
              <a:pPr/>
              <a:t>2022-03-12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1475-DB9B-44B7-96E5-2FF08D0AA2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937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5613-6DA7-4AAB-B688-30DA6DAFFDED}" type="datetimeFigureOut">
              <a:rPr lang="ko-KR" altLang="en-US" smtClean="0"/>
              <a:pPr/>
              <a:t>2022-03-12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1475-DB9B-44B7-96E5-2FF08D0AA2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904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D5613-6DA7-4AAB-B688-30DA6DAFFDED}" type="datetimeFigureOut">
              <a:rPr lang="ko-KR" altLang="en-US" smtClean="0"/>
              <a:pPr/>
              <a:t>2022-03-12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81475-DB9B-44B7-96E5-2FF08D0AA2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084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61" y="0"/>
            <a:ext cx="7003101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92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F4F96E86-2B6D-4CFE-916F-5D7492FD36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03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8A1FD57-7DA3-400C-B6DF-954B4D5B1C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27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2" name="Picture 24" descr="C:\Users\강지현\Desktop\111\9페이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30" y="56456"/>
            <a:ext cx="6948714" cy="982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337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3" name="Picture 25" descr="C:\Users\강지현\Desktop\111\10페이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30" y="56456"/>
            <a:ext cx="6948714" cy="982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337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F78FA0C-8195-4060-9431-6B83736031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2871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71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매우 높은 신뢰도로 생성된 설명">
            <a:extLst>
              <a:ext uri="{FF2B5EF4-FFF2-40B4-BE49-F238E27FC236}">
                <a16:creationId xmlns:a16="http://schemas.microsoft.com/office/drawing/2014/main" id="{DC96A18F-41F2-4F58-A5B2-4ADCBD1103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8E97C49D-19A3-402A-BFBD-653FDB1C4C96}"/>
              </a:ext>
            </a:extLst>
          </p:cNvPr>
          <p:cNvSpPr/>
          <p:nvPr/>
        </p:nvSpPr>
        <p:spPr>
          <a:xfrm>
            <a:off x="327640" y="2869238"/>
            <a:ext cx="6172200" cy="6692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D525714F-6976-4AD6-BAFD-9FD8D88D1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200172"/>
              </p:ext>
            </p:extLst>
          </p:nvPr>
        </p:nvGraphicFramePr>
        <p:xfrm>
          <a:off x="342900" y="2358240"/>
          <a:ext cx="6172200" cy="720329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343161583"/>
                    </a:ext>
                  </a:extLst>
                </a:gridCol>
                <a:gridCol w="3305175">
                  <a:extLst>
                    <a:ext uri="{9D8B030D-6E8A-4147-A177-3AD203B41FA5}">
                      <a16:colId xmlns:a16="http://schemas.microsoft.com/office/drawing/2014/main" val="2992788145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1086159518"/>
                    </a:ext>
                  </a:extLst>
                </a:gridCol>
              </a:tblGrid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발 주 처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 사 명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 사 기 간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266012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㈜한양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화성향남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A1-1BL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아파트 임시전력공사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2021. 05 ~ 2023. 12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119335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금강종합건설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과천지식정보타운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S-10BL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아파트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2021. 04~ 2023. 06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672927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㈜한양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순천 한양수자인 디에스티지 전기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2020. 12 ~ 2023. 02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126006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㈜한양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청량리역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192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전기공사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2019. 12 ~ 2023. 04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18022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㈜한양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황금 일반산업단지 조성 전기공사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단계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2019. 12 ~ 2021. 12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724734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금강종합건설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서울숲 에이원지식산업센터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2019. 08 ~ 2021. 11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477977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㈜한양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평동 산업단지 배전간선공사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2019. 06 ~ 2019. 12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59932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㈜한양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해남 솔라시도 태양광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154KV ELP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관로공사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2019. 05 ~ 2019. 12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51513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포스코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ICT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청라복합빌딩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(2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구축사업 전기공사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2019. 01 ~ 2021. 06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507706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한양글로벌디엔이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의정부 주상복합 전기공사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2018. 12 ~ 2021. 02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972430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㈜한양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동부청과부지개발사업 임시전력공사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2018. 11 ~ 2022. 01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257805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LH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화성 향남 뉴타운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B-6BL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전기공사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509 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리츠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486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호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2018. 07 ~ 2020. 07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018127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효성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완주 전기가설공사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2018. 05 ~ 2021. 02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756791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㈜한양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광주 평동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일반산업단지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2018. 05 ~ 2020. 01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258374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㈜한양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강원혁신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B-BL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아파트 자재납품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2017. 08 ~ 2018. 12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990169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㈜한양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강원혁신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B-1BL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아파트 전기공사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2017. 08 ~ 2018. 12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876489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㈜한양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세종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4-1 L3BL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아파트 전기공사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2017. 05 ~ 2018. 12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762486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한국토지주택공사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강원혁신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B-1BL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아파트 전기공사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2017. 03 ~ 2019. 12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778940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㈜한양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다산 진건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C2BL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한양수자인 아파트 전기공사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2017. 03 ~ 2018. 07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858576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한국토지주택공사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광주 용산 도시기반사업 전기공사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2017. 03 ~ 2017. 12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418388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광주시 교육청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지한 유치원 신축 전기공사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2016. 12 ~ 2017. 09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017260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한국전력공사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송도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8-1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공구 배전관로 설치공사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2016. 07 ~ 2017. 12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835996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한국전력공사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송도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8-1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공구 배전간선 설치공사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2016. 07 ~ 2017. 12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279428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현국토지주택공사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하남미사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A4BL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아파트 전기공사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17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2016. 05 ~ 2017. 11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217822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현국토지주택공사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제주 삼화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1-1BL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아파트 전기공사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2015. 05 ~ 2017. 11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692144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현국토지주택공사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김포 한강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AC_05BL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전기공사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2015. 12 ~ 2017. 07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244045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조달청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삼산연육교 건설 전기공사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2015. 04 ~ 2017. 08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697187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㈜한양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하의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신의간 연도교 경관조명 설치공사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2015. 07 ~ 2017. 04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2808003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㈜한양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영주댐 이설도로 경관조명 설치공사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2014. 12 ~ 2015. 04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557722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㈜한양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파주 당동 한양수자인 아파트 전기공사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2014. 10 ~ 2015. 10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563683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㈜한양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영주댐 이설도로 경관조명 설치공사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2014. 08 ~ 2015. 04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439297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한국전력공사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하남 미사 보금자리 배전간선 설치공사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2014. 05 ~ 2017. 12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969980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지앤아이㈜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김제 지평선 일반 산업단지 조성 전기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2014. 04 ~ 2014. 12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301690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경기도시공사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광교신도시 물순환 시스템 유지보수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전기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2014. 03 ~ 2015. 12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046463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인천광역시 도시철도 건설본부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인천 도시철도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호선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210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공구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218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정거장 전기공사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2013. 11 ~ 2016. 10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926131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광주광역시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광주 화물차고지 태양광 설비 납품 및 설치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2013. 10 ~ 2014. 03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646827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광주광역시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광주광역시 청주차장 태양광 설비 납품 및 설치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2013. 08 ~ 2013. 12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089227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대림산업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부산안골대교 건설공사 중 전기공사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2013. 06 ~ 2014. 05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159890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트리플에이치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성내동 주상복합 전기공사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2013. 01 ~ 2014. 10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0590962"/>
                  </a:ext>
                </a:extLst>
              </a:tr>
              <a:tr h="1756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한국전력공사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154kv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화원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삼호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(4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전력구 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2012. 12 ~ 2013. 10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922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995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영수증이(가) 표시된 사진&#10;&#10;높은 신뢰도로 생성된 설명">
            <a:extLst>
              <a:ext uri="{FF2B5EF4-FFF2-40B4-BE49-F238E27FC236}">
                <a16:creationId xmlns:a16="http://schemas.microsoft.com/office/drawing/2014/main" id="{5EA4A3C8-2EF7-4410-85D6-D23046AE3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11EF8FF5-051F-43F6-B6B6-67353D986504}"/>
              </a:ext>
            </a:extLst>
          </p:cNvPr>
          <p:cNvSpPr/>
          <p:nvPr/>
        </p:nvSpPr>
        <p:spPr>
          <a:xfrm>
            <a:off x="476672" y="2936776"/>
            <a:ext cx="5886028" cy="4713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ECCD7754-87BC-418C-8CA6-DB880E3D1957}"/>
              </a:ext>
            </a:extLst>
          </p:cNvPr>
          <p:cNvGraphicFramePr>
            <a:graphicFrameLocks noGrp="1"/>
          </p:cNvGraphicFramePr>
          <p:nvPr/>
        </p:nvGraphicFramePr>
        <p:xfrm>
          <a:off x="495300" y="2936772"/>
          <a:ext cx="5867400" cy="4713712"/>
        </p:xfrm>
        <a:graphic>
          <a:graphicData uri="http://schemas.openxmlformats.org/drawingml/2006/table">
            <a:tbl>
              <a:tblPr/>
              <a:tblGrid>
                <a:gridCol w="1521178">
                  <a:extLst>
                    <a:ext uri="{9D8B030D-6E8A-4147-A177-3AD203B41FA5}">
                      <a16:colId xmlns:a16="http://schemas.microsoft.com/office/drawing/2014/main" val="915705627"/>
                    </a:ext>
                  </a:extLst>
                </a:gridCol>
                <a:gridCol w="3141957">
                  <a:extLst>
                    <a:ext uri="{9D8B030D-6E8A-4147-A177-3AD203B41FA5}">
                      <a16:colId xmlns:a16="http://schemas.microsoft.com/office/drawing/2014/main" val="234684296"/>
                    </a:ext>
                  </a:extLst>
                </a:gridCol>
                <a:gridCol w="1204265">
                  <a:extLst>
                    <a:ext uri="{9D8B030D-6E8A-4147-A177-3AD203B41FA5}">
                      <a16:colId xmlns:a16="http://schemas.microsoft.com/office/drawing/2014/main" val="2680284696"/>
                    </a:ext>
                  </a:extLst>
                </a:gridCol>
              </a:tblGrid>
              <a:tr h="20494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발 주 처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 사 명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 사 기 간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00485"/>
                  </a:ext>
                </a:extLst>
              </a:tr>
              <a:tr h="20494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한국농어촌공사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장성댐 둑 높이기 사업 전기공사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2012. 07 ~ 2014. 02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229309"/>
                  </a:ext>
                </a:extLst>
              </a:tr>
              <a:tr h="20494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광주북구청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일곡동 건강 숲길 조성 전기공사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2012. 11 ~ 2013. 04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970167"/>
                  </a:ext>
                </a:extLst>
              </a:tr>
              <a:tr h="20494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㈜한양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영산 강하구둑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공구 경관조명 납품 및 설치공사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2012. 01 ~ 2014. 01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45519"/>
                  </a:ext>
                </a:extLst>
              </a:tr>
              <a:tr h="20494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한국농어촌공사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영산강 하구둑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공구 물관리 시스템 조성 전기공사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2011. 11 ~ 2014. 11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637763"/>
                  </a:ext>
                </a:extLst>
              </a:tr>
              <a:tr h="20494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한국전력공사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안산신길 택지지구 배전간선 설치공사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2011. 06 ~ 2013. 05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592961"/>
                  </a:ext>
                </a:extLst>
              </a:tr>
              <a:tr h="20494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포스코건설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인천신항 진입도로 및 호안 축조공사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2011. 03 ~ 2012. 12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124930"/>
                  </a:ext>
                </a:extLst>
              </a:tr>
              <a:tr h="20494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여수시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국도대체 우회도로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종화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둔덕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전기공사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2011. 02 ~ 2014. 01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030864"/>
                  </a:ext>
                </a:extLst>
              </a:tr>
              <a:tr h="20494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㈜한양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영산강 하구둑 구조개선 사업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공구 임시 전력공사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2011. 01 ~ 2014. 05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2148439"/>
                  </a:ext>
                </a:extLst>
              </a:tr>
              <a:tr h="20494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한국전력공사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장성드림빌 한전 선로 매설 및 배관공사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2010. 12 ~ 2015. 01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9041524"/>
                  </a:ext>
                </a:extLst>
              </a:tr>
              <a:tr h="20494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한국지역 난방공사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고양 삼송지구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공구 배전 간선 설치공사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2010. 12 ~ 2015 .01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73906"/>
                  </a:ext>
                </a:extLst>
              </a:tr>
              <a:tr h="20494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㈜한양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김포한강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Ab-09BL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한양수자인 아파트 조명기기 설치공사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2010. 11 ~ 2011. 03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728260"/>
                  </a:ext>
                </a:extLst>
              </a:tr>
              <a:tr h="20494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㈜한양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영암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해남지역 전기공급시설 전력구 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2010. 12 ~ 2013. 01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338261"/>
                  </a:ext>
                </a:extLst>
              </a:tr>
              <a:tr h="20494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한국전력공사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영종 하늘도시 전기 간선 설치공사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2010. 08 ~ 2017. 12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108521"/>
                  </a:ext>
                </a:extLst>
              </a:tr>
              <a:tr h="20494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한국농어촌공사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영산강 살리기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공구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[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서창지구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]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전기공사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2011. 08 ~ 2012. 05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133554"/>
                  </a:ext>
                </a:extLst>
              </a:tr>
              <a:tr h="20494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경기도시공사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광교 물순환 시스템 조성 전기공사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2010. 06 ~ 2013. 11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287307"/>
                  </a:ext>
                </a:extLst>
              </a:tr>
              <a:tr h="20494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㈜한양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화원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삼포간 도로 확장 및 포장공사 전기공사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2010. 04 ~ 2013. 12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673888"/>
                  </a:ext>
                </a:extLst>
              </a:tr>
              <a:tr h="20494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한국전력공사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금호 방조제 대비 관로공사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2010. 04 ~ 2015. 01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78865"/>
                  </a:ext>
                </a:extLst>
              </a:tr>
              <a:tr h="20494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한국전력공사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영암 방조제 대비 관로공사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2010. 04 ~ 2013. 12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481213"/>
                  </a:ext>
                </a:extLst>
              </a:tr>
              <a:tr h="20494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중부복합물류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중부권 복합화물터미널 전기공사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2009. 01 ~ 2011. 12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691661"/>
                  </a:ext>
                </a:extLst>
              </a:tr>
              <a:tr h="20494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㈜한양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용인보라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1BL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한양수자인 타운하우스 전기공사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2008. 01 ~ 2009. 07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95333"/>
                  </a:ext>
                </a:extLst>
              </a:tr>
              <a:tr h="20494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한국전력공사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하남풍산지구 지중화 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2006. 11 ~ 2010. 12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709837"/>
                  </a:ext>
                </a:extLst>
              </a:tr>
              <a:tr h="20494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한국전력공사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용인동백지구 배전간선 설치공사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2005. 01 ~ 2007. 06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824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245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6" name="Picture 28" descr="C:\Users\강지현\Desktop\111\13페이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30" y="56456"/>
            <a:ext cx="6948714" cy="982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5F447DF6-44EE-47F1-8F26-619C5795DC4D}"/>
              </a:ext>
            </a:extLst>
          </p:cNvPr>
          <p:cNvSpPr/>
          <p:nvPr/>
        </p:nvSpPr>
        <p:spPr>
          <a:xfrm>
            <a:off x="530706" y="2360712"/>
            <a:ext cx="5760640" cy="7128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F6760944-0918-4C16-8A19-2A0E75F94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196402"/>
              </p:ext>
            </p:extLst>
          </p:nvPr>
        </p:nvGraphicFramePr>
        <p:xfrm>
          <a:off x="512732" y="2641186"/>
          <a:ext cx="5796587" cy="6848304"/>
        </p:xfrm>
        <a:graphic>
          <a:graphicData uri="http://schemas.openxmlformats.org/drawingml/2006/table">
            <a:tbl>
              <a:tblPr/>
              <a:tblGrid>
                <a:gridCol w="1475054">
                  <a:extLst>
                    <a:ext uri="{9D8B030D-6E8A-4147-A177-3AD203B41FA5}">
                      <a16:colId xmlns:a16="http://schemas.microsoft.com/office/drawing/2014/main" val="3122492485"/>
                    </a:ext>
                  </a:extLst>
                </a:gridCol>
                <a:gridCol w="3042711">
                  <a:extLst>
                    <a:ext uri="{9D8B030D-6E8A-4147-A177-3AD203B41FA5}">
                      <a16:colId xmlns:a16="http://schemas.microsoft.com/office/drawing/2014/main" val="3641915038"/>
                    </a:ext>
                  </a:extLst>
                </a:gridCol>
                <a:gridCol w="1278822">
                  <a:extLst>
                    <a:ext uri="{9D8B030D-6E8A-4147-A177-3AD203B41FA5}">
                      <a16:colId xmlns:a16="http://schemas.microsoft.com/office/drawing/2014/main" val="1521139923"/>
                    </a:ext>
                  </a:extLst>
                </a:gridCol>
              </a:tblGrid>
              <a:tr h="2234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 주 처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 사 명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 사 기 간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654611"/>
                  </a:ext>
                </a:extLst>
              </a:tr>
              <a:tr h="2137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㈜한양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순천한양수자인 디에스티지 통신공사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2020. 12 ~ 2023. 02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899398"/>
                  </a:ext>
                </a:extLst>
              </a:tr>
              <a:tr h="2137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대우조선 해양건설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안성시 공도읍 양기리 공동주택 통신공사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2019. 11 ~ 2020. 08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651532"/>
                  </a:ext>
                </a:extLst>
              </a:tr>
              <a:tr h="2137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㈜한양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청량리역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192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통신공사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2019 . 12 ~ 2023. 04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827433"/>
                  </a:ext>
                </a:extLst>
              </a:tr>
              <a:tr h="2137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㈜한양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평동 산업단지 택지지구 통신관로공사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(KT2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2019. 11 ~ 2020. 08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033871"/>
                  </a:ext>
                </a:extLst>
              </a:tr>
              <a:tr h="2137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㈜한양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평동 산업단지 택지지구 광관로시설공사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(SK)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2019. 07 ~ 2020. 09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457096"/>
                  </a:ext>
                </a:extLst>
              </a:tr>
              <a:tr h="2137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㈜한양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평동 산업단지 택지지구 통신관로공사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(LG)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2019. 07 ~ 2020. 08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5553930"/>
                  </a:ext>
                </a:extLst>
              </a:tr>
              <a:tr h="2137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포스코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ICT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청라복합빌딩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구축사업 통신공사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2019. 01 ~ 2021. 06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657535"/>
                  </a:ext>
                </a:extLst>
              </a:tr>
              <a:tr h="2137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한양글로벌디엔이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의정부 주상복합 통신공사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2018. 12 ~ 2021. 02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485891"/>
                  </a:ext>
                </a:extLst>
              </a:tr>
              <a:tr h="2137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㈜한양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다산 진건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C2BL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한양수자인 통신공사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 03 ~ 2018. 07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562063"/>
                  </a:ext>
                </a:extLst>
              </a:tr>
              <a:tr h="2137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케이티텔레캅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을지로호텔 신축 공사중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IBS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공사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 08 ~ 2017. 12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431968"/>
                  </a:ext>
                </a:extLst>
              </a:tr>
              <a:tr h="2137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광주광역시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풍암유통단지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포충사간 도로개설 신호등 공사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 08 ~ 2015. 12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669951"/>
                  </a:ext>
                </a:extLst>
              </a:tr>
              <a:tr h="2137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한국생산기술원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고아주 뿌리기술지우너센터 신축 통신공사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 05 ~ 2016. 05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113216"/>
                  </a:ext>
                </a:extLst>
              </a:tr>
              <a:tr h="2137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㈜한양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파주 당동 한양수자인 아파트 통신공사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 10 ~ 2015. 10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128338"/>
                  </a:ext>
                </a:extLst>
              </a:tr>
              <a:tr h="2137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경기도시공사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광교 신도시 물순환 시스템 유지보수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통신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공사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 03 ~ 2015. 12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042726"/>
                  </a:ext>
                </a:extLst>
              </a:tr>
              <a:tr h="2137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케이티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영종지구 하늘도시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공구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도로유관 관로공사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 05 ~ 2014. 02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144570"/>
                  </a:ext>
                </a:extLst>
              </a:tr>
              <a:tr h="2137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케이티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김제 지평선 일반산업단지 도로유관 관로공사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 08 ~ 2014. 08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137207"/>
                  </a:ext>
                </a:extLst>
              </a:tr>
              <a:tr h="2137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LG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유플러스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삼포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화원간 도로유관 관로공사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단계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 05 ~ 2013. 12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834350"/>
                  </a:ext>
                </a:extLst>
              </a:tr>
              <a:tr h="2137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LG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유플러스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삼포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화원간 도로유관 관로공사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단계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 05 ~ 2013. 11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8632487"/>
                  </a:ext>
                </a:extLst>
              </a:tr>
              <a:tr h="2137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케이티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은평뉴타운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공구 본복구 관로공사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 01 ~ 2013. 02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574571"/>
                  </a:ext>
                </a:extLst>
              </a:tr>
              <a:tr h="2137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한국농어촌공사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장성댐 둑높이기 사업 통신공사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2012. 07 ~ 2014. 02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663022"/>
                  </a:ext>
                </a:extLst>
              </a:tr>
              <a:tr h="2137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LG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유플러스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영종도 하늘도시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공구 통신관로공사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2011. 10 ~ 2015. 12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444327"/>
                  </a:ext>
                </a:extLst>
              </a:tr>
              <a:tr h="2137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브로드밴드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영종하늘도시 단독 필지 통신관로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2011. 10 ~ 2015. 12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731381"/>
                  </a:ext>
                </a:extLst>
              </a:tr>
              <a:tr h="2137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케이티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덕양 삼송 택지개발지구 지하차도 지장이전 관로공사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2011. 08 ~ 2012. 12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772312"/>
                  </a:ext>
                </a:extLst>
              </a:tr>
              <a:tr h="2137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서해방송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인천 하늘도시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공구 관로 구축 공사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2011. 08 ~ 2015. 12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341062"/>
                  </a:ext>
                </a:extLst>
              </a:tr>
              <a:tr h="2137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케이티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은평 삼송 택지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공구 도로유관 관로공사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2011. 06 ~ 2015. 03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190846"/>
                  </a:ext>
                </a:extLst>
              </a:tr>
              <a:tr h="2137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케이티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영종지구 하늘도시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공구 지장이전 유관 관로공사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2010. 08 ~ 2012. 08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771443"/>
                  </a:ext>
                </a:extLst>
              </a:tr>
              <a:tr h="2137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㈜한양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영종 하늘도시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공구 광관로 시설공사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2010. 08 ~ 2016. 07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820019"/>
                  </a:ext>
                </a:extLst>
              </a:tr>
              <a:tr h="2137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케이티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영종지구 하늘도시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공구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도로유관 관로공사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2010. 08 ~ 2015. 12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620771"/>
                  </a:ext>
                </a:extLst>
              </a:tr>
              <a:tr h="2137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한국농어촌공사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영산강 살리기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공구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서창지구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통신공사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2010. 08 ~ 2012. 05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222008"/>
                  </a:ext>
                </a:extLst>
              </a:tr>
              <a:tr h="2137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케이티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수원호매실 택지 내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LG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유관 관로공사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2010. 06 ~ 2015. 06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595249"/>
                  </a:ext>
                </a:extLst>
              </a:tr>
              <a:tr h="2137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케이티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군포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부곡택지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도로유관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관로공사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2006. 10 ~ 2010. 10</a:t>
                      </a:r>
                    </a:p>
                  </a:txBody>
                  <a:tcPr marL="7046" marR="7046" marT="7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753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132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7" name="Picture 29" descr="C:\Users\강지현\Desktop\111\14페이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32" y="0"/>
            <a:ext cx="6948714" cy="982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C098DCB-3852-435D-947A-9838B14C3FF7}"/>
              </a:ext>
            </a:extLst>
          </p:cNvPr>
          <p:cNvSpPr/>
          <p:nvPr/>
        </p:nvSpPr>
        <p:spPr>
          <a:xfrm>
            <a:off x="532109" y="2288704"/>
            <a:ext cx="5688632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10F069C6-BDA6-4A5B-989B-DB053419B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625531"/>
              </p:ext>
            </p:extLst>
          </p:nvPr>
        </p:nvGraphicFramePr>
        <p:xfrm>
          <a:off x="290325" y="2216696"/>
          <a:ext cx="6172200" cy="1944217"/>
        </p:xfrm>
        <a:graphic>
          <a:graphicData uri="http://schemas.openxmlformats.org/drawingml/2006/table">
            <a:tbl>
              <a:tblPr/>
              <a:tblGrid>
                <a:gridCol w="1504875">
                  <a:extLst>
                    <a:ext uri="{9D8B030D-6E8A-4147-A177-3AD203B41FA5}">
                      <a16:colId xmlns:a16="http://schemas.microsoft.com/office/drawing/2014/main" val="762712211"/>
                    </a:ext>
                  </a:extLst>
                </a:gridCol>
                <a:gridCol w="3100485">
                  <a:extLst>
                    <a:ext uri="{9D8B030D-6E8A-4147-A177-3AD203B41FA5}">
                      <a16:colId xmlns:a16="http://schemas.microsoft.com/office/drawing/2014/main" val="1908906648"/>
                    </a:ext>
                  </a:extLst>
                </a:gridCol>
                <a:gridCol w="1566840">
                  <a:extLst>
                    <a:ext uri="{9D8B030D-6E8A-4147-A177-3AD203B41FA5}">
                      <a16:colId xmlns:a16="http://schemas.microsoft.com/office/drawing/2014/main" val="2396232553"/>
                    </a:ext>
                  </a:extLst>
                </a:gridCol>
              </a:tblGrid>
              <a:tr h="17674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발 주 처</a:t>
                      </a:r>
                    </a:p>
                  </a:txBody>
                  <a:tcPr marL="6642" marR="6642" marT="6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 사 명</a:t>
                      </a:r>
                    </a:p>
                  </a:txBody>
                  <a:tcPr marL="6642" marR="6642" marT="6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 사 기 간</a:t>
                      </a:r>
                    </a:p>
                  </a:txBody>
                  <a:tcPr marL="6642" marR="6642" marT="6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469247"/>
                  </a:ext>
                </a:extLst>
              </a:tr>
              <a:tr h="17674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대우조선해양건설</a:t>
                      </a:r>
                    </a:p>
                  </a:txBody>
                  <a:tcPr marL="6642" marR="6642" marT="6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안성시 공도읍 양기리 공동주택 소방공사</a:t>
                      </a:r>
                    </a:p>
                  </a:txBody>
                  <a:tcPr marL="6642" marR="6642" marT="6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2019. 11 ~ 2020. 08</a:t>
                      </a:r>
                    </a:p>
                  </a:txBody>
                  <a:tcPr marL="6642" marR="6642" marT="6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618368"/>
                  </a:ext>
                </a:extLst>
              </a:tr>
              <a:tr h="17674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포스코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ICT</a:t>
                      </a:r>
                    </a:p>
                  </a:txBody>
                  <a:tcPr marL="6642" marR="6642" marT="6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청라복합빌딩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구축사업 소방공사</a:t>
                      </a:r>
                    </a:p>
                  </a:txBody>
                  <a:tcPr marL="6642" marR="6642" marT="6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2019. 01 ~ 2021. 06</a:t>
                      </a:r>
                    </a:p>
                  </a:txBody>
                  <a:tcPr marL="6642" marR="6642" marT="6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78077"/>
                  </a:ext>
                </a:extLst>
              </a:tr>
              <a:tr h="17674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한양글로벌디엔이</a:t>
                      </a:r>
                    </a:p>
                  </a:txBody>
                  <a:tcPr marL="6642" marR="6642" marT="6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의정부 주상복합 소방공사</a:t>
                      </a:r>
                    </a:p>
                  </a:txBody>
                  <a:tcPr marL="6642" marR="6642" marT="6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2018. 12 ~ 2021. 02</a:t>
                      </a:r>
                    </a:p>
                  </a:txBody>
                  <a:tcPr marL="6642" marR="6642" marT="6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185599"/>
                  </a:ext>
                </a:extLst>
              </a:tr>
              <a:tr h="17674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㈜한양</a:t>
                      </a:r>
                    </a:p>
                  </a:txBody>
                  <a:tcPr marL="6642" marR="6642" marT="6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세종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4-1 L3BL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아파트 소방공사</a:t>
                      </a:r>
                    </a:p>
                  </a:txBody>
                  <a:tcPr marL="6642" marR="6642" marT="6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 05 ~ 2018. 12</a:t>
                      </a:r>
                    </a:p>
                  </a:txBody>
                  <a:tcPr marL="6642" marR="6642" marT="6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392102"/>
                  </a:ext>
                </a:extLst>
              </a:tr>
              <a:tr h="17674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㈜한양</a:t>
                      </a:r>
                    </a:p>
                  </a:txBody>
                  <a:tcPr marL="6642" marR="6642" marT="6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다산 진건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C2BL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한양수자인 소방공사</a:t>
                      </a:r>
                    </a:p>
                  </a:txBody>
                  <a:tcPr marL="6642" marR="6642" marT="6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 03 ~ 2018. 07</a:t>
                      </a:r>
                    </a:p>
                  </a:txBody>
                  <a:tcPr marL="6642" marR="6642" marT="6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61613"/>
                  </a:ext>
                </a:extLst>
              </a:tr>
              <a:tr h="17674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한국토지주택공사</a:t>
                      </a:r>
                    </a:p>
                  </a:txBody>
                  <a:tcPr marL="6642" marR="6642" marT="6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하남미사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4BC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아파트 소방공사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공구</a:t>
                      </a:r>
                    </a:p>
                  </a:txBody>
                  <a:tcPr marL="6642" marR="6642" marT="6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 05 ~ 2017. 11</a:t>
                      </a:r>
                    </a:p>
                  </a:txBody>
                  <a:tcPr marL="6642" marR="6642" marT="6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792642"/>
                  </a:ext>
                </a:extLst>
              </a:tr>
              <a:tr h="17674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한국토지주택공사</a:t>
                      </a:r>
                    </a:p>
                  </a:txBody>
                  <a:tcPr marL="6642" marR="6642" marT="6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김포한강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AC-05BL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아파트 소방공사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공구</a:t>
                      </a:r>
                    </a:p>
                  </a:txBody>
                  <a:tcPr marL="6642" marR="6642" marT="6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 12 ~ 2017. 07</a:t>
                      </a:r>
                    </a:p>
                  </a:txBody>
                  <a:tcPr marL="6642" marR="6642" marT="6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264546"/>
                  </a:ext>
                </a:extLst>
              </a:tr>
              <a:tr h="17674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㈜한양</a:t>
                      </a:r>
                    </a:p>
                  </a:txBody>
                  <a:tcPr marL="6642" marR="6642" marT="6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파주 당동 한양수자인 아파트 소방공사</a:t>
                      </a:r>
                    </a:p>
                  </a:txBody>
                  <a:tcPr marL="6642" marR="6642" marT="6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 10 ~ 2015. 10</a:t>
                      </a:r>
                    </a:p>
                  </a:txBody>
                  <a:tcPr marL="6642" marR="6642" marT="6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9495976"/>
                  </a:ext>
                </a:extLst>
              </a:tr>
              <a:tr h="17674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인천광역시 도시철도 건설본부</a:t>
                      </a:r>
                    </a:p>
                  </a:txBody>
                  <a:tcPr marL="6642" marR="6642" marT="6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인천 지하철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210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공구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218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정거장 소방공사</a:t>
                      </a:r>
                    </a:p>
                  </a:txBody>
                  <a:tcPr marL="6642" marR="6642" marT="6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 07 ~ 2016. 10</a:t>
                      </a:r>
                    </a:p>
                  </a:txBody>
                  <a:tcPr marL="6642" marR="6642" marT="6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25034"/>
                  </a:ext>
                </a:extLst>
              </a:tr>
              <a:tr h="17674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경기도시공사</a:t>
                      </a:r>
                    </a:p>
                  </a:txBody>
                  <a:tcPr marL="6642" marR="6642" marT="6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광교 물순환 시스템 조성 소방공사</a:t>
                      </a:r>
                    </a:p>
                  </a:txBody>
                  <a:tcPr marL="6642" marR="6642" marT="6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2010. 06 ~ 2013. 11</a:t>
                      </a:r>
                    </a:p>
                  </a:txBody>
                  <a:tcPr marL="6642" marR="6642" marT="66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79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696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8" y="9169400"/>
            <a:ext cx="15478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A298F9A-4EA7-4827-B71D-BFF813213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86" y="1381919"/>
            <a:ext cx="6048375" cy="3752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D7242B-3C3B-4E1D-9D7E-804E055EB9BD}"/>
              </a:ext>
            </a:extLst>
          </p:cNvPr>
          <p:cNvSpPr txBox="1"/>
          <p:nvPr/>
        </p:nvSpPr>
        <p:spPr>
          <a:xfrm>
            <a:off x="372786" y="786239"/>
            <a:ext cx="183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오시는길</a:t>
            </a:r>
            <a:endParaRPr lang="ko-KR" altLang="en-US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99E61D0D-CA11-4849-AB8B-F7ACDCE2B742}"/>
              </a:ext>
            </a:extLst>
          </p:cNvPr>
          <p:cNvGrpSpPr/>
          <p:nvPr/>
        </p:nvGrpSpPr>
        <p:grpSpPr>
          <a:xfrm>
            <a:off x="372786" y="5610123"/>
            <a:ext cx="5898342" cy="897445"/>
            <a:chOff x="372786" y="5693002"/>
            <a:chExt cx="5898342" cy="897445"/>
          </a:xfrm>
        </p:grpSpPr>
        <p:sp>
          <p:nvSpPr>
            <p:cNvPr id="4" name="矩形 3"/>
            <p:cNvSpPr/>
            <p:nvPr/>
          </p:nvSpPr>
          <p:spPr>
            <a:xfrm>
              <a:off x="492125" y="5759450"/>
              <a:ext cx="5670550" cy="377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5AC658BC-80B7-4C8C-BCD2-F6629144A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86" y="5693002"/>
              <a:ext cx="15478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6B4FC1-A171-46B8-8FA9-C4526B118709}"/>
                </a:ext>
              </a:extLst>
            </p:cNvPr>
            <p:cNvSpPr txBox="1"/>
            <p:nvPr/>
          </p:nvSpPr>
          <p:spPr>
            <a:xfrm>
              <a:off x="2022656" y="5705800"/>
              <a:ext cx="42484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서울특별시 강남구 테헤란로 </a:t>
              </a:r>
              <a:r>
                <a:rPr lang="en-US" altLang="ko-KR" sz="14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81</a:t>
              </a:r>
              <a:r>
                <a:rPr lang="ko-KR" altLang="en-US" sz="14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길 </a:t>
              </a:r>
              <a:r>
                <a:rPr lang="en-US" altLang="ko-KR" sz="14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13 </a:t>
              </a:r>
              <a:r>
                <a:rPr lang="ko-KR" altLang="en-US" sz="14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동원빌딩 </a:t>
              </a:r>
              <a:r>
                <a:rPr lang="en-US" altLang="ko-KR" sz="14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10</a:t>
              </a:r>
              <a:r>
                <a:rPr lang="ko-KR" altLang="en-US" sz="14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층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5AA4EF-A95E-4AD4-A2CE-2A15AF1EE1A5}"/>
                </a:ext>
              </a:extLst>
            </p:cNvPr>
            <p:cNvSpPr txBox="1"/>
            <p:nvPr/>
          </p:nvSpPr>
          <p:spPr>
            <a:xfrm>
              <a:off x="492125" y="6067227"/>
              <a:ext cx="56705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latin typeface="나눔고딕 Light" panose="020D0904000000000000" pitchFamily="50" charset="-127"/>
                  <a:ea typeface="나눔고딕 Light" panose="020D0904000000000000" pitchFamily="50" charset="-127"/>
                </a:rPr>
                <a:t>Tel. 02-2042-2136     Fax. 02-2042-2165       E-mail 3i@threei.net</a:t>
              </a:r>
              <a:endParaRPr lang="ko-KR" altLang="en-US" sz="1400" dirty="0">
                <a:latin typeface="나눔고딕 Light" panose="020D0904000000000000" pitchFamily="50" charset="-127"/>
                <a:ea typeface="나눔고딕 Light" panose="020D0904000000000000" pitchFamily="50" charset="-127"/>
              </a:endParaRPr>
            </a:p>
            <a:p>
              <a:endParaRPr lang="ko-KR" altLang="en-US" sz="1400" dirty="0">
                <a:latin typeface="나눔고딕 Light" panose="020D0904000000000000" pitchFamily="50" charset="-127"/>
                <a:ea typeface="나눔고딕 Light" panose="020D0904000000000000" pitchFamily="50" charset="-127"/>
              </a:endParaRP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8E9B4458-694F-4726-8CFA-13A0BCDA8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" y="61829"/>
            <a:ext cx="301942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65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건물, 벽, 개체이(가) 표시된 사진&#10;&#10;매우 높은 신뢰도로 생성된 설명">
            <a:extLst>
              <a:ext uri="{FF2B5EF4-FFF2-40B4-BE49-F238E27FC236}">
                <a16:creationId xmlns:a16="http://schemas.microsoft.com/office/drawing/2014/main" id="{9AC3A485-5289-49E5-85EF-443835127D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24"/>
            <a:ext cx="6858000" cy="977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37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C:\Users\강지현\Desktop\111\3페이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30" y="0"/>
            <a:ext cx="6948714" cy="988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33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46C9AEFE-8263-4A37-AC48-D776BB63BA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37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7784" y="0"/>
            <a:ext cx="10473084" cy="151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9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56"/>
            <a:ext cx="6858000" cy="984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3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37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B3DA0BE-9086-49E8-AF88-560B9CFEAE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37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CE3CA558-9C01-46EF-A5F5-8AF28323E1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56"/>
            <a:ext cx="6858000" cy="978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43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</TotalTime>
  <Words>1509</Words>
  <Application>Microsoft Office PowerPoint</Application>
  <PresentationFormat>A4 용지(210x297mm)</PresentationFormat>
  <Paragraphs>324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5" baseType="lpstr">
      <vt:lpstr>나눔고딕</vt:lpstr>
      <vt:lpstr>나눔고딕 ExtraBold</vt:lpstr>
      <vt:lpstr>나눔고딕 Light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강지현</dc:creator>
  <cp:lastModifiedBy>JJ</cp:lastModifiedBy>
  <cp:revision>28</cp:revision>
  <dcterms:created xsi:type="dcterms:W3CDTF">2017-03-21T06:10:45Z</dcterms:created>
  <dcterms:modified xsi:type="dcterms:W3CDTF">2022-03-12T08:48:17Z</dcterms:modified>
</cp:coreProperties>
</file>